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4"/>
  </p:notesMasterIdLst>
  <p:sldIdLst>
    <p:sldId id="256" r:id="rId2"/>
    <p:sldId id="257" r:id="rId3"/>
    <p:sldId id="258" r:id="rId4"/>
    <p:sldId id="259" r:id="rId5"/>
    <p:sldId id="262" r:id="rId6"/>
    <p:sldId id="260" r:id="rId7"/>
    <p:sldId id="266" r:id="rId8"/>
    <p:sldId id="263" r:id="rId9"/>
    <p:sldId id="264"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3608" autoAdjust="0"/>
  </p:normalViewPr>
  <p:slideViewPr>
    <p:cSldViewPr snapToGrid="0">
      <p:cViewPr varScale="1">
        <p:scale>
          <a:sx n="62" d="100"/>
          <a:sy n="62" d="100"/>
        </p:scale>
        <p:origin x="241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29559-18D5-479D-A08B-7BE9AFC0F530}" type="datetimeFigureOut">
              <a:rPr lang="en-US" smtClean="0"/>
              <a:t>7/17/2024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54F22B-1B02-4873-9C88-FE93B1047223}" type="slidenum">
              <a:rPr lang="en-US" smtClean="0"/>
              <a:t>‹#›</a:t>
            </a:fld>
            <a:endParaRPr lang="en-US"/>
          </a:p>
        </p:txBody>
      </p:sp>
    </p:spTree>
    <p:extLst>
      <p:ext uri="{BB962C8B-B14F-4D97-AF65-F5344CB8AC3E}">
        <p14:creationId xmlns:p14="http://schemas.microsoft.com/office/powerpoint/2010/main" val="1438502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project I want to present is the Drone project I did in Aerial Robotics course last semester. This was a team competition that consisted of three people per team. The goal was to create an algorithm for the drone that would find the fastest routes to targets. The targets were balloons placed on a field, which you will see soon. And the drone had to pop the balloons by flying through them to confirm that it reached the targets. There were also imaginary obstacles that the drone had to go </a:t>
            </a:r>
            <a:r>
              <a:rPr lang="en-US" dirty="0" err="1"/>
              <a:t>around,and</a:t>
            </a:r>
            <a:r>
              <a:rPr lang="en-US" dirty="0"/>
              <a:t> lastly the algorithm should have worked both in a simulation environment and in real life.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the competition, each team would timed on how fast it pops two ballons from a designated starting point and returns to another </a:t>
            </a:r>
            <a:r>
              <a:rPr lang="en-US" dirty="0" err="1"/>
              <a:t>desginated</a:t>
            </a:r>
            <a:r>
              <a:rPr lang="en-US" dirty="0"/>
              <a:t> end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you see a picture of the drone, or the quadrotor that we implemented our algorithm on.  Here is a picture of my proud teammates!</a:t>
            </a:r>
          </a:p>
          <a:p>
            <a:endParaRPr lang="en-US" dirty="0"/>
          </a:p>
          <a:p>
            <a:r>
              <a:rPr lang="en-US" dirty="0"/>
              <a:t>For spoilers, We were one of the two teams that successfully flew the </a:t>
            </a:r>
            <a:r>
              <a:rPr lang="en-US" dirty="0" err="1"/>
              <a:t>dorne</a:t>
            </a:r>
            <a:r>
              <a:rPr lang="en-US" dirty="0"/>
              <a:t> in real life and ended up placing 2</a:t>
            </a:r>
            <a:r>
              <a:rPr lang="en-US" baseline="30000" dirty="0"/>
              <a:t>nd</a:t>
            </a:r>
            <a:r>
              <a:rPr lang="en-US" dirty="0"/>
              <a:t> in the competition.</a:t>
            </a:r>
          </a:p>
          <a:p>
            <a:endParaRPr lang="en-US" dirty="0"/>
          </a:p>
          <a:p>
            <a:r>
              <a:rPr lang="en-US" dirty="0"/>
              <a:t>Before I begin explaining my work, I will start by showing the result of my team’s work!</a:t>
            </a:r>
          </a:p>
        </p:txBody>
      </p:sp>
      <p:sp>
        <p:nvSpPr>
          <p:cNvPr id="4" name="Slide Number Placeholder 3"/>
          <p:cNvSpPr>
            <a:spLocks noGrp="1"/>
          </p:cNvSpPr>
          <p:nvPr>
            <p:ph type="sldNum" sz="quarter" idx="5"/>
          </p:nvPr>
        </p:nvSpPr>
        <p:spPr/>
        <p:txBody>
          <a:bodyPr/>
          <a:lstStyle/>
          <a:p>
            <a:fld id="{DE54F22B-1B02-4873-9C88-FE93B1047223}" type="slidenum">
              <a:rPr lang="en-US" smtClean="0"/>
              <a:t>6</a:t>
            </a:fld>
            <a:endParaRPr lang="en-US"/>
          </a:p>
        </p:txBody>
      </p:sp>
    </p:spTree>
    <p:extLst>
      <p:ext uri="{BB962C8B-B14F-4D97-AF65-F5344CB8AC3E}">
        <p14:creationId xmlns:p14="http://schemas.microsoft.com/office/powerpoint/2010/main" val="2025571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you see here is the field, which was just a netted area on top of the school’s parking garage. The drone is flying inside the netted area and moves itself towards the ballons. Here you see that it </a:t>
            </a:r>
            <a:r>
              <a:rPr lang="en-US" dirty="0" err="1"/>
              <a:t>manuevers</a:t>
            </a:r>
            <a:r>
              <a:rPr lang="en-US" dirty="0"/>
              <a:t> towards the ground, and that’s because there is an imaginary wall, so it had to go below the wall. There are other imaginary obstacles in this field. And you see that it tries to return to an ending spot by going around obstacles again. </a:t>
            </a:r>
          </a:p>
        </p:txBody>
      </p:sp>
      <p:sp>
        <p:nvSpPr>
          <p:cNvPr id="4" name="Slide Number Placeholder 3"/>
          <p:cNvSpPr>
            <a:spLocks noGrp="1"/>
          </p:cNvSpPr>
          <p:nvPr>
            <p:ph type="sldNum" sz="quarter" idx="5"/>
          </p:nvPr>
        </p:nvSpPr>
        <p:spPr/>
        <p:txBody>
          <a:bodyPr/>
          <a:lstStyle/>
          <a:p>
            <a:fld id="{DE54F22B-1B02-4873-9C88-FE93B1047223}" type="slidenum">
              <a:rPr lang="en-US" smtClean="0"/>
              <a:t>7</a:t>
            </a:fld>
            <a:endParaRPr lang="en-US"/>
          </a:p>
        </p:txBody>
      </p:sp>
    </p:spTree>
    <p:extLst>
      <p:ext uri="{BB962C8B-B14F-4D97-AF65-F5344CB8AC3E}">
        <p14:creationId xmlns:p14="http://schemas.microsoft.com/office/powerpoint/2010/main" val="722492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call the drone a quadrotor or the quad. </a:t>
            </a:r>
          </a:p>
          <a:p>
            <a:endParaRPr lang="en-US" dirty="0"/>
          </a:p>
          <a:p>
            <a:r>
              <a:rPr lang="en-US" dirty="0"/>
              <a:t>So, before we actually worked on the algorithm, Each of us first developed a simulation that would simulate the Drone’s flight behaviors on MATLAB.</a:t>
            </a:r>
          </a:p>
          <a:p>
            <a:endParaRPr lang="en-US" dirty="0"/>
          </a:p>
          <a:p>
            <a:r>
              <a:rPr lang="en-US" dirty="0"/>
              <a:t>I first modeled the drone’s dynamics  with 4 ODE.</a:t>
            </a:r>
          </a:p>
          <a:p>
            <a:endParaRPr lang="en-US" dirty="0"/>
          </a:p>
          <a:p>
            <a:r>
              <a:rPr lang="en-US" dirty="0"/>
              <a:t>The first equation was the velocity, which is just defined here.</a:t>
            </a:r>
          </a:p>
          <a:p>
            <a:endParaRPr lang="en-US" dirty="0"/>
          </a:p>
          <a:p>
            <a:r>
              <a:rPr lang="en-US" dirty="0"/>
              <a:t>The dynamic equation for the acceleration was determined by the forces acting on the drone. Here is the gravity acting on the drone. The second term is the upward force exerted by the fan onto the quad which keeps the drone up in the air, and we have four of those. We have the drag force acting against the motion of the quad at the end. Lastly, any disturbance force was modeled as a noise.</a:t>
            </a:r>
          </a:p>
          <a:p>
            <a:endParaRPr lang="en-US" dirty="0"/>
          </a:p>
          <a:p>
            <a:r>
              <a:rPr lang="en-US" dirty="0"/>
              <a:t>The third equation is for the angular acceleration. This is what you get if you take the derivative of angular velocity. Nb term is the torque combination caused by the propellers. Specifically, </a:t>
            </a:r>
            <a:r>
              <a:rPr lang="en-US" dirty="0" err="1"/>
              <a:t>NB_i</a:t>
            </a:r>
            <a:r>
              <a:rPr lang="en-US" dirty="0"/>
              <a:t> is the torque caused by the propeller acting against the air, so it makes the drone spin on its own axis, like this. The R cross F term is the torque caused by the thrust force that keeps the drone in air, which could make the quad flip over.</a:t>
            </a:r>
          </a:p>
          <a:p>
            <a:endParaRPr lang="en-US" dirty="0"/>
          </a:p>
          <a:p>
            <a:r>
              <a:rPr lang="en-US" dirty="0"/>
              <a:t>Lastly, I have the equation for the change in the attitude matrix. Notice I used the full rotation matrix to avoid singularities or gimbal lock, instead of Euler angles.</a:t>
            </a:r>
          </a:p>
          <a:p>
            <a:r>
              <a:rPr lang="en-US" dirty="0"/>
              <a:t>Quaternions is another option, but I didn’t have enough time to learn it at the time.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8</a:t>
            </a:fld>
            <a:endParaRPr lang="en-US"/>
          </a:p>
        </p:txBody>
      </p:sp>
    </p:spTree>
    <p:extLst>
      <p:ext uri="{BB962C8B-B14F-4D97-AF65-F5344CB8AC3E}">
        <p14:creationId xmlns:p14="http://schemas.microsoft.com/office/powerpoint/2010/main" val="2739469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schematic of the control system I was simulating for. I used two controllers, one for trajectory control and another for an attitude control. PD controllers were implemented for both.</a:t>
            </a:r>
          </a:p>
          <a:p>
            <a:endParaRPr lang="en-US" dirty="0"/>
          </a:p>
          <a:p>
            <a:br>
              <a:rPr lang="en-US" dirty="0"/>
            </a:br>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9</a:t>
            </a:fld>
            <a:endParaRPr lang="en-US"/>
          </a:p>
        </p:txBody>
      </p:sp>
    </p:spTree>
    <p:extLst>
      <p:ext uri="{BB962C8B-B14F-4D97-AF65-F5344CB8AC3E}">
        <p14:creationId xmlns:p14="http://schemas.microsoft.com/office/powerpoint/2010/main" val="3187354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495365"/>
                </a:solidFill>
                <a:effectLst/>
                <a:highlight>
                  <a:srgbClr val="FFFFFF"/>
                </a:highlight>
                <a:latin typeface="Arial" panose="020B0604020202020204" pitchFamily="34" charset="0"/>
              </a:rPr>
              <a:t>But Before actually implementing PD controllers, a basic PD</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controller in this figure was tuned to see how P and D gains affect the system behavior. </a:t>
            </a:r>
          </a:p>
          <a:p>
            <a:pPr algn="l" rtl="0"/>
            <a:endParaRPr lang="en-US" b="0" i="0" dirty="0">
              <a:solidFill>
                <a:srgbClr val="495365"/>
              </a:solidFill>
              <a:effectLst/>
              <a:highlight>
                <a:srgbClr val="FFFFFF"/>
              </a:highlight>
              <a:latin typeface="Arial" panose="020B0604020202020204" pitchFamily="34" charset="0"/>
            </a:endParaRPr>
          </a:p>
          <a:p>
            <a:pPr algn="l" rtl="0"/>
            <a:r>
              <a:rPr lang="en-US" b="0" i="0" dirty="0">
                <a:solidFill>
                  <a:srgbClr val="495365"/>
                </a:solidFill>
                <a:effectLst/>
                <a:highlight>
                  <a:srgbClr val="FFFFFF"/>
                </a:highlight>
                <a:latin typeface="Arial" panose="020B0604020202020204" pitchFamily="34" charset="0"/>
              </a:rPr>
              <a:t>The goal of this exercise was to make the closed loop system’s unit step response to have less than 0.25 seconds</a:t>
            </a:r>
            <a:endParaRPr lang="en-US" b="0" i="0" dirty="0">
              <a:solidFill>
                <a:srgbClr val="495365"/>
              </a:solidFill>
              <a:effectLst/>
              <a:highlight>
                <a:srgbClr val="FFFFFF"/>
              </a:highlight>
              <a:latin typeface="Lato" panose="020F0502020204030203" pitchFamily="34" charset="0"/>
            </a:endParaRPr>
          </a:p>
          <a:p>
            <a:pPr algn="l" rtl="0"/>
            <a:r>
              <a:rPr lang="en-US" b="0" i="0" dirty="0">
                <a:solidFill>
                  <a:srgbClr val="495365"/>
                </a:solidFill>
                <a:effectLst/>
                <a:highlight>
                  <a:srgbClr val="FFFFFF"/>
                </a:highlight>
                <a:latin typeface="Arial" panose="020B0604020202020204" pitchFamily="34" charset="0"/>
              </a:rPr>
              <a:t>of rise time (Tr), less than 30 % of over shoot (Po), and less than 2 seconds of settling time (Ts)</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to within 2 % of reference value. The proportional gain, k, and the derivative gain, </a:t>
            </a:r>
            <a:r>
              <a:rPr lang="en-US" b="0" i="0" dirty="0" err="1">
                <a:solidFill>
                  <a:srgbClr val="495365"/>
                </a:solidFill>
                <a:effectLst/>
                <a:highlight>
                  <a:srgbClr val="FFFFFF"/>
                </a:highlight>
                <a:latin typeface="Arial" panose="020B0604020202020204" pitchFamily="34" charset="0"/>
              </a:rPr>
              <a:t>kd</a:t>
            </a:r>
            <a:r>
              <a:rPr lang="en-US" b="0" i="0" dirty="0">
                <a:solidFill>
                  <a:srgbClr val="495365"/>
                </a:solidFill>
                <a:effectLst/>
                <a:highlight>
                  <a:srgbClr val="FFFFFF"/>
                </a:highlight>
                <a:latin typeface="Arial" panose="020B0604020202020204" pitchFamily="34" charset="0"/>
              </a:rPr>
              <a:t>, values that</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satisfied the desired step response was 1 and 10 respectively. Figure 10 shows the step response of</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the closed loop system with the gains. It has a rise time of about 0.213 seconds, settling time of</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0.355 seconds, and 0.89 % overshoot.</a:t>
            </a:r>
            <a:br>
              <a:rPr lang="en-US" b="0" i="0" dirty="0">
                <a:solidFill>
                  <a:srgbClr val="495365"/>
                </a:solidFill>
                <a:effectLst/>
                <a:highlight>
                  <a:srgbClr val="FFFFFF"/>
                </a:highlight>
                <a:latin typeface="Lato" panose="020F0502020204030203" pitchFamily="34" charset="0"/>
              </a:rPr>
            </a:br>
            <a:endParaRPr lang="en-US" b="0" i="0" dirty="0">
              <a:solidFill>
                <a:srgbClr val="495365"/>
              </a:solidFill>
              <a:effectLst/>
              <a:highlight>
                <a:srgbClr val="FFFFFF"/>
              </a:highlight>
              <a:latin typeface="Lato" panose="020F0502020204030203" pitchFamily="34" charset="0"/>
            </a:endParaRPr>
          </a:p>
          <a:p>
            <a:pPr algn="l" rtl="0"/>
            <a:endParaRPr lang="en-US" b="0" i="0" dirty="0">
              <a:solidFill>
                <a:srgbClr val="495365"/>
              </a:solidFill>
              <a:effectLst/>
              <a:highlight>
                <a:srgbClr val="FFFFFF"/>
              </a:highlight>
              <a:latin typeface="Lato" panose="020F0502020204030203" pitchFamily="34" charset="0"/>
            </a:endParaRPr>
          </a:p>
          <a:p>
            <a:pPr algn="l" rtl="0"/>
            <a:r>
              <a:rPr lang="en-US" b="0" i="0" dirty="0">
                <a:solidFill>
                  <a:srgbClr val="495365"/>
                </a:solidFill>
                <a:effectLst/>
                <a:highlight>
                  <a:srgbClr val="FFFFFF"/>
                </a:highlight>
                <a:latin typeface="Lato" panose="020F0502020204030203" pitchFamily="34" charset="0"/>
              </a:rPr>
              <a:t>Talk about how does PD affects the behavior*******************</a:t>
            </a:r>
          </a:p>
          <a:p>
            <a:pPr algn="l" rtl="0"/>
            <a:endParaRPr lang="en-US" b="0" i="0" dirty="0">
              <a:solidFill>
                <a:srgbClr val="495365"/>
              </a:solidFill>
              <a:effectLst/>
              <a:highlight>
                <a:srgbClr val="FFFFFF"/>
              </a:highlight>
              <a:latin typeface="Lato" panose="020F0502020204030203" pitchFamily="34" charset="0"/>
            </a:endParaRPr>
          </a:p>
          <a:p>
            <a:pPr algn="l" rtl="0"/>
            <a:endParaRPr lang="en-US" b="0" i="0" dirty="0">
              <a:solidFill>
                <a:srgbClr val="495365"/>
              </a:solidFill>
              <a:effectLst/>
              <a:highlight>
                <a:srgbClr val="FFFFFF"/>
              </a:highlight>
              <a:latin typeface="Lato" panose="020F0502020204030203" pitchFamily="34" charset="0"/>
            </a:endParaRPr>
          </a:p>
          <a:p>
            <a:pPr algn="l" rtl="0"/>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10</a:t>
            </a:fld>
            <a:endParaRPr lang="en-US"/>
          </a:p>
        </p:txBody>
      </p:sp>
    </p:spTree>
    <p:extLst>
      <p:ext uri="{BB962C8B-B14F-4D97-AF65-F5344CB8AC3E}">
        <p14:creationId xmlns:p14="http://schemas.microsoft.com/office/powerpoint/2010/main" val="2070698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actual tuning of attitude controller was really hard, because P and D gains were in matrix form. I tuned it until the drone followed a desired circular and a designated height as closely as possible in a MATLAB simulation.</a:t>
            </a:r>
          </a:p>
        </p:txBody>
      </p:sp>
      <p:sp>
        <p:nvSpPr>
          <p:cNvPr id="4" name="Slide Number Placeholder 3"/>
          <p:cNvSpPr>
            <a:spLocks noGrp="1"/>
          </p:cNvSpPr>
          <p:nvPr>
            <p:ph type="sldNum" sz="quarter" idx="5"/>
          </p:nvPr>
        </p:nvSpPr>
        <p:spPr/>
        <p:txBody>
          <a:bodyPr/>
          <a:lstStyle/>
          <a:p>
            <a:fld id="{DE54F22B-1B02-4873-9C88-FE93B1047223}" type="slidenum">
              <a:rPr lang="en-US" smtClean="0"/>
              <a:t>11</a:t>
            </a:fld>
            <a:endParaRPr lang="en-US"/>
          </a:p>
        </p:txBody>
      </p:sp>
    </p:spTree>
    <p:extLst>
      <p:ext uri="{BB962C8B-B14F-4D97-AF65-F5344CB8AC3E}">
        <p14:creationId xmlns:p14="http://schemas.microsoft.com/office/powerpoint/2010/main" val="1241152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54F22B-1B02-4873-9C88-FE93B1047223}" type="slidenum">
              <a:rPr lang="en-US" smtClean="0"/>
              <a:t>12</a:t>
            </a:fld>
            <a:endParaRPr lang="en-US"/>
          </a:p>
        </p:txBody>
      </p:sp>
    </p:spTree>
    <p:extLst>
      <p:ext uri="{BB962C8B-B14F-4D97-AF65-F5344CB8AC3E}">
        <p14:creationId xmlns:p14="http://schemas.microsoft.com/office/powerpoint/2010/main" val="2401111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73972-862B-9A34-71F7-9368031E0E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95D77B-D91A-624A-32B9-2FC878AE39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A80A11-447E-E869-8770-0871D9F48DF2}"/>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6FFE16B2-0660-ACB9-F82B-BD6594AB8B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5F60F-D17A-FEDD-A2BA-97F0AC9ECFF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3248362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5C40F-EC73-E656-8FFD-EE67075BE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20C04-9837-A783-3BDB-77A1D3F35B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8D96E-0B9A-661A-11E5-D82327F24359}"/>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FDD820CA-7B9A-BF4E-C2D4-8051DF54D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6280A7-0BD5-97A4-AA32-DAB4E92079B0}"/>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859452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0E60F0-1F1E-1181-5D3E-4A84DB2613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865DA0-FC06-A266-F09F-A4A5F3B574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29B0C7-9AE8-279B-0AC6-04FAAD18BBFC}"/>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AC85C0F0-A608-D8CD-866B-DB7722F665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D310A2-CCEC-50D8-D1C7-7DD768BA1ED5}"/>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3587568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7773F-8322-ADFA-700F-4102E33A96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3838C7-8125-0F67-ED95-93B963CB4B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349786-4579-8E9B-8457-66D682B50CB1}"/>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D7087633-4162-7BC4-079F-EAEB0805D8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B5791-0A2A-2F90-D491-E3F8765B031E}"/>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80256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885BA-E7B6-75F5-FE72-6A0ABDBDEC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1FE423-69AC-8937-F677-BB68610FD15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12361E-BA08-2A6C-9552-BA888020AC41}"/>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9AFA5BAE-D3B8-2437-8A8D-872954913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82869C-6B37-488B-6DF9-203AC406BB32}"/>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117251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53868-C22F-75E4-8136-948ADD729E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22EF9-D909-CF24-3C77-E5EC3F1CEE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074A15-9BC8-2CD3-5F43-7E6FEAC8C7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66D2B0-57DD-F212-7261-9B6A517188D5}"/>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6" name="Footer Placeholder 5">
            <a:extLst>
              <a:ext uri="{FF2B5EF4-FFF2-40B4-BE49-F238E27FC236}">
                <a16:creationId xmlns:a16="http://schemas.microsoft.com/office/drawing/2014/main" id="{7BF31C62-3CA0-58AF-06CC-19C6C0C8A8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8B42C1-46A0-B19F-963C-E35F36F6A049}"/>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33508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2A30-E4F9-CD68-D811-ED0D461255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1F14E2-B1C3-D2A4-C0F8-FF85F6A944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BF6C1E-D99D-5A06-5846-1CF2365F6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67CA50-C8E6-F5FF-E69B-7BDFA8C3AD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029AAC-18B6-0604-2D69-7C90324EED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DAAAAA-CA6F-5A13-F008-D536895CDCEB}"/>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8" name="Footer Placeholder 7">
            <a:extLst>
              <a:ext uri="{FF2B5EF4-FFF2-40B4-BE49-F238E27FC236}">
                <a16:creationId xmlns:a16="http://schemas.microsoft.com/office/drawing/2014/main" id="{95169500-DB71-3307-2848-1087727A71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CE41E5-4527-9C34-DDB3-DE8DB0C7F12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535240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131F6-75CD-AD8F-2213-F271F40DF7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5F40BC-B494-7353-1310-682CAA8699BF}"/>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4" name="Footer Placeholder 3">
            <a:extLst>
              <a:ext uri="{FF2B5EF4-FFF2-40B4-BE49-F238E27FC236}">
                <a16:creationId xmlns:a16="http://schemas.microsoft.com/office/drawing/2014/main" id="{EF5D0B5B-B68A-056C-9B69-5903A12956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7D59AD-A91C-83AC-EBC8-B95772A1ACDA}"/>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4636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09E418-59CE-8B76-EE13-87A78885DD06}"/>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3" name="Footer Placeholder 2">
            <a:extLst>
              <a:ext uri="{FF2B5EF4-FFF2-40B4-BE49-F238E27FC236}">
                <a16:creationId xmlns:a16="http://schemas.microsoft.com/office/drawing/2014/main" id="{D85E939C-DBA1-23FE-DD13-B787880EC6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9D2689-632E-7594-B348-B750E7E22A72}"/>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4250565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B7B29-E6D6-7338-2CC6-6EB923CC12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73EF46-40A9-FE78-9645-2883967DF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6EEB8B-4DD2-389F-D086-3A1DDBE69B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CCF316-7B74-F997-2CB4-1EEA9E0282AF}"/>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6" name="Footer Placeholder 5">
            <a:extLst>
              <a:ext uri="{FF2B5EF4-FFF2-40B4-BE49-F238E27FC236}">
                <a16:creationId xmlns:a16="http://schemas.microsoft.com/office/drawing/2014/main" id="{89E37BB3-2725-54E5-2CBC-E1349E7DDB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0CE88-14E9-6687-ED23-E9FE50E9212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427891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42DA-B26D-671E-4D6D-94E515F182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073F29-6A84-5AF3-1A20-08A06A6CBF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729B74-512A-4F80-FC1E-FD7B84AFF9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3F4BDA-B39C-4D27-537C-7525DEBBD7D8}"/>
              </a:ext>
            </a:extLst>
          </p:cNvPr>
          <p:cNvSpPr>
            <a:spLocks noGrp="1"/>
          </p:cNvSpPr>
          <p:nvPr>
            <p:ph type="dt" sz="half" idx="10"/>
          </p:nvPr>
        </p:nvSpPr>
        <p:spPr/>
        <p:txBody>
          <a:bodyPr/>
          <a:lstStyle/>
          <a:p>
            <a:fld id="{2DD1A09F-72C4-4411-97A4-913FDB3DE689}" type="datetimeFigureOut">
              <a:rPr lang="en-US" smtClean="0"/>
              <a:t>7/17/2024</a:t>
            </a:fld>
            <a:endParaRPr lang="en-US"/>
          </a:p>
        </p:txBody>
      </p:sp>
      <p:sp>
        <p:nvSpPr>
          <p:cNvPr id="6" name="Footer Placeholder 5">
            <a:extLst>
              <a:ext uri="{FF2B5EF4-FFF2-40B4-BE49-F238E27FC236}">
                <a16:creationId xmlns:a16="http://schemas.microsoft.com/office/drawing/2014/main" id="{4CB2C035-E6AB-E910-8EED-16454420A5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A19BBE-DDE9-7B62-125D-346286042C3A}"/>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83552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F5AA06-1381-2D0F-12E5-47EAC4DF9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177223-7321-9A88-9C30-A7197B8EE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9E694-2642-1D8B-F77D-6126153227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D1A09F-72C4-4411-97A4-913FDB3DE689}" type="datetimeFigureOut">
              <a:rPr lang="en-US" smtClean="0"/>
              <a:t>7/17/2024</a:t>
            </a:fld>
            <a:endParaRPr lang="en-US"/>
          </a:p>
        </p:txBody>
      </p:sp>
      <p:sp>
        <p:nvSpPr>
          <p:cNvPr id="5" name="Footer Placeholder 4">
            <a:extLst>
              <a:ext uri="{FF2B5EF4-FFF2-40B4-BE49-F238E27FC236}">
                <a16:creationId xmlns:a16="http://schemas.microsoft.com/office/drawing/2014/main" id="{DB025FA4-3F19-10A6-0B21-C3E98FF74B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0EB896-C6C3-2AF7-41FB-A12D9F154A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A469A86-436F-4F0E-A8F2-78B28DE7B97A}" type="slidenum">
              <a:rPr lang="en-US" smtClean="0"/>
              <a:t>‹#›</a:t>
            </a:fld>
            <a:endParaRPr lang="en-US"/>
          </a:p>
        </p:txBody>
      </p:sp>
    </p:spTree>
    <p:extLst>
      <p:ext uri="{BB962C8B-B14F-4D97-AF65-F5344CB8AC3E}">
        <p14:creationId xmlns:p14="http://schemas.microsoft.com/office/powerpoint/2010/main" val="382780486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257FF-DB61-497A-AC4A-965D8ACA2A63}"/>
              </a:ext>
            </a:extLst>
          </p:cNvPr>
          <p:cNvSpPr>
            <a:spLocks noGrp="1"/>
          </p:cNvSpPr>
          <p:nvPr>
            <p:ph type="ctrTitle"/>
          </p:nvPr>
        </p:nvSpPr>
        <p:spPr/>
        <p:txBody>
          <a:bodyPr/>
          <a:lstStyle/>
          <a:p>
            <a:r>
              <a:rPr lang="en-US" dirty="0"/>
              <a:t>Bonsuck Koo</a:t>
            </a:r>
          </a:p>
        </p:txBody>
      </p:sp>
      <p:sp>
        <p:nvSpPr>
          <p:cNvPr id="3" name="Subtitle 2">
            <a:extLst>
              <a:ext uri="{FF2B5EF4-FFF2-40B4-BE49-F238E27FC236}">
                <a16:creationId xmlns:a16="http://schemas.microsoft.com/office/drawing/2014/main" id="{778EC0FB-4AC1-5D89-4F7A-522416A17047}"/>
              </a:ext>
            </a:extLst>
          </p:cNvPr>
          <p:cNvSpPr>
            <a:spLocks noGrp="1"/>
          </p:cNvSpPr>
          <p:nvPr>
            <p:ph type="subTitle" idx="1"/>
          </p:nvPr>
        </p:nvSpPr>
        <p:spPr/>
        <p:txBody>
          <a:bodyPr/>
          <a:lstStyle/>
          <a:p>
            <a:r>
              <a:rPr lang="en-US" dirty="0"/>
              <a:t>GNC Engineer (Early Career) Panel Interview</a:t>
            </a:r>
          </a:p>
        </p:txBody>
      </p:sp>
    </p:spTree>
    <p:extLst>
      <p:ext uri="{BB962C8B-B14F-4D97-AF65-F5344CB8AC3E}">
        <p14:creationId xmlns:p14="http://schemas.microsoft.com/office/powerpoint/2010/main" val="1347430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F4F6-E5D2-F981-B8B2-0B97B9C97756}"/>
              </a:ext>
            </a:extLst>
          </p:cNvPr>
          <p:cNvSpPr>
            <a:spLocks noGrp="1"/>
          </p:cNvSpPr>
          <p:nvPr>
            <p:ph type="title"/>
          </p:nvPr>
        </p:nvSpPr>
        <p:spPr/>
        <p:txBody>
          <a:bodyPr/>
          <a:lstStyle/>
          <a:p>
            <a:r>
              <a:rPr lang="en-US" dirty="0"/>
              <a:t>Aerial Robotics (Drone)</a:t>
            </a:r>
            <a:br>
              <a:rPr lang="en-US" dirty="0"/>
            </a:br>
            <a:r>
              <a:rPr lang="en-US" sz="2800" dirty="0"/>
              <a:t>PD controller</a:t>
            </a:r>
            <a:endParaRPr lang="en-US" dirty="0"/>
          </a:p>
        </p:txBody>
      </p:sp>
      <p:pic>
        <p:nvPicPr>
          <p:cNvPr id="5" name="Content Placeholder 4" descr="Diagram&#10;&#10;Description automatically generated">
            <a:extLst>
              <a:ext uri="{FF2B5EF4-FFF2-40B4-BE49-F238E27FC236}">
                <a16:creationId xmlns:a16="http://schemas.microsoft.com/office/drawing/2014/main" id="{4337AD7A-3E9B-1CF6-9467-A061C70BCB7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8938" y="2998349"/>
            <a:ext cx="4423648" cy="861302"/>
          </a:xfrm>
        </p:spPr>
      </p:pic>
      <p:pic>
        <p:nvPicPr>
          <p:cNvPr id="7" name="Picture 6" descr="Chart&#10;&#10;Description automatically generated with medium confidence">
            <a:extLst>
              <a:ext uri="{FF2B5EF4-FFF2-40B4-BE49-F238E27FC236}">
                <a16:creationId xmlns:a16="http://schemas.microsoft.com/office/drawing/2014/main" id="{0B5D8D74-8FED-CFAC-2933-37A55811B1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9554" y="1405060"/>
            <a:ext cx="7382446" cy="5087815"/>
          </a:xfrm>
          <a:prstGeom prst="rect">
            <a:avLst/>
          </a:prstGeom>
        </p:spPr>
      </p:pic>
    </p:spTree>
    <p:extLst>
      <p:ext uri="{BB962C8B-B14F-4D97-AF65-F5344CB8AC3E}">
        <p14:creationId xmlns:p14="http://schemas.microsoft.com/office/powerpoint/2010/main" val="2707306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C52DA-EFFE-9E5B-ED07-BC1F4105E40E}"/>
              </a:ext>
            </a:extLst>
          </p:cNvPr>
          <p:cNvSpPr>
            <a:spLocks noGrp="1"/>
          </p:cNvSpPr>
          <p:nvPr>
            <p:ph type="title"/>
          </p:nvPr>
        </p:nvSpPr>
        <p:spPr/>
        <p:txBody>
          <a:bodyPr/>
          <a:lstStyle/>
          <a:p>
            <a:r>
              <a:rPr lang="en-US" dirty="0"/>
              <a:t>Aerial Robotics (Drone)</a:t>
            </a:r>
            <a:br>
              <a:rPr lang="en-US" dirty="0"/>
            </a:br>
            <a:r>
              <a:rPr lang="en-US" sz="2800" dirty="0"/>
              <a:t>PD controller</a:t>
            </a:r>
            <a:endParaRPr lang="en-US" dirty="0"/>
          </a:p>
        </p:txBody>
      </p:sp>
      <p:pic>
        <p:nvPicPr>
          <p:cNvPr id="5" name="Content Placeholder 4" descr="Chart, line chart&#10;&#10;Description automatically generated">
            <a:extLst>
              <a:ext uri="{FF2B5EF4-FFF2-40B4-BE49-F238E27FC236}">
                <a16:creationId xmlns:a16="http://schemas.microsoft.com/office/drawing/2014/main" id="{5635EE60-C2E7-25E0-9ED5-9F40B0140A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20467" y="1690688"/>
            <a:ext cx="5333333" cy="4000000"/>
          </a:xfrm>
        </p:spPr>
      </p:pic>
      <p:pic>
        <p:nvPicPr>
          <p:cNvPr id="7" name="Picture 6" descr="Chart, line chart&#10;&#10;Description automatically generated">
            <a:extLst>
              <a:ext uri="{FF2B5EF4-FFF2-40B4-BE49-F238E27FC236}">
                <a16:creationId xmlns:a16="http://schemas.microsoft.com/office/drawing/2014/main" id="{A2CA9E30-4322-2F22-E7EF-1F23920FDC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8517" y="1690688"/>
            <a:ext cx="5333333" cy="4000000"/>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7D81A6E3-4574-2AF4-7534-2FCA06F1B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8898" y="6235663"/>
            <a:ext cx="2133898" cy="514422"/>
          </a:xfrm>
          <a:prstGeom prst="rect">
            <a:avLst/>
          </a:prstGeom>
        </p:spPr>
      </p:pic>
      <p:pic>
        <p:nvPicPr>
          <p:cNvPr id="11" name="Picture 10" descr="Text&#10;&#10;Description automatically generated with medium confidence">
            <a:extLst>
              <a:ext uri="{FF2B5EF4-FFF2-40B4-BE49-F238E27FC236}">
                <a16:creationId xmlns:a16="http://schemas.microsoft.com/office/drawing/2014/main" id="{4F63D8B1-53BF-35F7-094F-C2D328BA7FF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01237" y="6221374"/>
            <a:ext cx="1371791" cy="543001"/>
          </a:xfrm>
          <a:prstGeom prst="rect">
            <a:avLst/>
          </a:prstGeom>
        </p:spPr>
      </p:pic>
      <p:sp>
        <p:nvSpPr>
          <p:cNvPr id="12" name="TextBox 11">
            <a:extLst>
              <a:ext uri="{FF2B5EF4-FFF2-40B4-BE49-F238E27FC236}">
                <a16:creationId xmlns:a16="http://schemas.microsoft.com/office/drawing/2014/main" id="{94E57F35-F1F1-18A1-1DBF-A0739B3FE113}"/>
              </a:ext>
            </a:extLst>
          </p:cNvPr>
          <p:cNvSpPr txBox="1"/>
          <p:nvPr/>
        </p:nvSpPr>
        <p:spPr>
          <a:xfrm>
            <a:off x="0" y="5934670"/>
            <a:ext cx="1877878" cy="923330"/>
          </a:xfrm>
          <a:prstGeom prst="rect">
            <a:avLst/>
          </a:prstGeom>
          <a:noFill/>
        </p:spPr>
        <p:txBody>
          <a:bodyPr wrap="square" rtlCol="0">
            <a:spAutoFit/>
          </a:bodyPr>
          <a:lstStyle/>
          <a:p>
            <a:pPr algn="ctr"/>
            <a:r>
              <a:rPr lang="en-US" dirty="0">
                <a:solidFill>
                  <a:srgbClr val="FF0000"/>
                </a:solidFill>
              </a:rPr>
              <a:t>Attitude Controller PD Gains</a:t>
            </a:r>
          </a:p>
        </p:txBody>
      </p:sp>
      <p:sp>
        <p:nvSpPr>
          <p:cNvPr id="13" name="TextBox 12">
            <a:extLst>
              <a:ext uri="{FF2B5EF4-FFF2-40B4-BE49-F238E27FC236}">
                <a16:creationId xmlns:a16="http://schemas.microsoft.com/office/drawing/2014/main" id="{61DDE3E5-F0D4-2886-CCFF-8ECF7CC86DB5}"/>
              </a:ext>
            </a:extLst>
          </p:cNvPr>
          <p:cNvSpPr txBox="1"/>
          <p:nvPr/>
        </p:nvSpPr>
        <p:spPr>
          <a:xfrm>
            <a:off x="5836319" y="5934670"/>
            <a:ext cx="1877878" cy="923330"/>
          </a:xfrm>
          <a:prstGeom prst="rect">
            <a:avLst/>
          </a:prstGeom>
          <a:noFill/>
        </p:spPr>
        <p:txBody>
          <a:bodyPr wrap="square" rtlCol="0">
            <a:spAutoFit/>
          </a:bodyPr>
          <a:lstStyle/>
          <a:p>
            <a:pPr algn="ctr"/>
            <a:r>
              <a:rPr lang="en-US" dirty="0">
                <a:solidFill>
                  <a:srgbClr val="FF0000"/>
                </a:solidFill>
              </a:rPr>
              <a:t>Trajectory Controller PD Gains</a:t>
            </a:r>
          </a:p>
        </p:txBody>
      </p:sp>
    </p:spTree>
    <p:extLst>
      <p:ext uri="{BB962C8B-B14F-4D97-AF65-F5344CB8AC3E}">
        <p14:creationId xmlns:p14="http://schemas.microsoft.com/office/powerpoint/2010/main" val="2601881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CAF4A-B729-6254-2718-85B9BE0B97F2}"/>
              </a:ext>
            </a:extLst>
          </p:cNvPr>
          <p:cNvSpPr>
            <a:spLocks noGrp="1"/>
          </p:cNvSpPr>
          <p:nvPr>
            <p:ph type="title"/>
          </p:nvPr>
        </p:nvSpPr>
        <p:spPr/>
        <p:txBody>
          <a:bodyPr/>
          <a:lstStyle/>
          <a:p>
            <a:r>
              <a:rPr lang="en-US" dirty="0"/>
              <a:t>Aerial Robotics (Drone)</a:t>
            </a:r>
            <a:br>
              <a:rPr lang="en-US" dirty="0"/>
            </a:br>
            <a:r>
              <a:rPr lang="en-US" sz="2800" dirty="0"/>
              <a:t>Sensor Modeling</a:t>
            </a:r>
            <a:endParaRPr lang="en-US" dirty="0"/>
          </a:p>
        </p:txBody>
      </p:sp>
      <p:sp>
        <p:nvSpPr>
          <p:cNvPr id="3" name="Content Placeholder 2">
            <a:extLst>
              <a:ext uri="{FF2B5EF4-FFF2-40B4-BE49-F238E27FC236}">
                <a16:creationId xmlns:a16="http://schemas.microsoft.com/office/drawing/2014/main" id="{9FF24539-5A1D-7FB7-3248-3BB808F75EFF}"/>
              </a:ext>
            </a:extLst>
          </p:cNvPr>
          <p:cNvSpPr>
            <a:spLocks noGrp="1"/>
          </p:cNvSpPr>
          <p:nvPr>
            <p:ph idx="1"/>
          </p:nvPr>
        </p:nvSpPr>
        <p:spPr/>
        <p:txBody>
          <a:bodyPr/>
          <a:lstStyle/>
          <a:p>
            <a:r>
              <a:rPr lang="en-US" dirty="0"/>
              <a:t>GNSS Measurements</a:t>
            </a:r>
          </a:p>
          <a:p>
            <a:r>
              <a:rPr lang="en-US" dirty="0"/>
              <a:t>IMU</a:t>
            </a:r>
          </a:p>
          <a:p>
            <a:r>
              <a:rPr lang="en-US" dirty="0"/>
              <a:t>Camera</a:t>
            </a:r>
          </a:p>
        </p:txBody>
      </p:sp>
    </p:spTree>
    <p:extLst>
      <p:ext uri="{BB962C8B-B14F-4D97-AF65-F5344CB8AC3E}">
        <p14:creationId xmlns:p14="http://schemas.microsoft.com/office/powerpoint/2010/main" val="1230361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E5ABD-1866-D82E-CF41-70B9CFEA118F}"/>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BADBC0D-25C8-9E4D-BD66-22ECFBF9CCF5}"/>
              </a:ext>
            </a:extLst>
          </p:cNvPr>
          <p:cNvSpPr>
            <a:spLocks noGrp="1"/>
          </p:cNvSpPr>
          <p:nvPr>
            <p:ph sz="half" idx="1"/>
          </p:nvPr>
        </p:nvSpPr>
        <p:spPr/>
        <p:txBody>
          <a:bodyPr>
            <a:normAutofit fontScale="92500"/>
          </a:bodyPr>
          <a:lstStyle/>
          <a:p>
            <a:r>
              <a:rPr lang="en-US" dirty="0"/>
              <a:t>Name: Bonsuck Koo</a:t>
            </a:r>
          </a:p>
          <a:p>
            <a:r>
              <a:rPr lang="en-US" dirty="0"/>
              <a:t>Degree: Integrated Master and Bachelor of Science (2024 Dec.)</a:t>
            </a:r>
          </a:p>
          <a:p>
            <a:r>
              <a:rPr lang="en-US" dirty="0"/>
              <a:t>School: University of Texas at Austin</a:t>
            </a:r>
          </a:p>
          <a:p>
            <a:r>
              <a:rPr lang="en-US" dirty="0"/>
              <a:t>Hobbies: Visiting National Parks, Listening to Science Podcasts</a:t>
            </a:r>
          </a:p>
          <a:p>
            <a:r>
              <a:rPr lang="en-US" dirty="0"/>
              <a:t>Obtained American Citizenship in August 2023</a:t>
            </a:r>
          </a:p>
        </p:txBody>
      </p:sp>
      <p:sp>
        <p:nvSpPr>
          <p:cNvPr id="4" name="Content Placeholder 3">
            <a:extLst>
              <a:ext uri="{FF2B5EF4-FFF2-40B4-BE49-F238E27FC236}">
                <a16:creationId xmlns:a16="http://schemas.microsoft.com/office/drawing/2014/main" id="{072A23CB-5041-8534-76C3-18343C62448B}"/>
              </a:ext>
            </a:extLst>
          </p:cNvPr>
          <p:cNvSpPr>
            <a:spLocks noGrp="1"/>
          </p:cNvSpPr>
          <p:nvPr>
            <p:ph sz="half" idx="2"/>
          </p:nvPr>
        </p:nvSpPr>
        <p:spPr/>
        <p:txBody>
          <a:bodyPr>
            <a:normAutofit fontScale="92500"/>
          </a:bodyPr>
          <a:lstStyle/>
          <a:p>
            <a:endParaRPr lang="en-US" dirty="0"/>
          </a:p>
        </p:txBody>
      </p:sp>
    </p:spTree>
    <p:extLst>
      <p:ext uri="{BB962C8B-B14F-4D97-AF65-F5344CB8AC3E}">
        <p14:creationId xmlns:p14="http://schemas.microsoft.com/office/powerpoint/2010/main" val="93546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9AF4-23FA-1122-5A40-0888DDCE8F4C}"/>
              </a:ext>
            </a:extLst>
          </p:cNvPr>
          <p:cNvSpPr>
            <a:spLocks noGrp="1"/>
          </p:cNvSpPr>
          <p:nvPr>
            <p:ph type="title"/>
          </p:nvPr>
        </p:nvSpPr>
        <p:spPr/>
        <p:txBody>
          <a:bodyPr/>
          <a:lstStyle/>
          <a:p>
            <a:r>
              <a:rPr lang="en-US" dirty="0"/>
              <a:t>Experience overview</a:t>
            </a:r>
          </a:p>
        </p:txBody>
      </p:sp>
      <p:sp>
        <p:nvSpPr>
          <p:cNvPr id="3" name="Content Placeholder 2">
            <a:extLst>
              <a:ext uri="{FF2B5EF4-FFF2-40B4-BE49-F238E27FC236}">
                <a16:creationId xmlns:a16="http://schemas.microsoft.com/office/drawing/2014/main" id="{3805E2AB-1987-2E6C-B357-281F92E20264}"/>
              </a:ext>
            </a:extLst>
          </p:cNvPr>
          <p:cNvSpPr>
            <a:spLocks noGrp="1"/>
          </p:cNvSpPr>
          <p:nvPr>
            <p:ph sz="half" idx="1"/>
          </p:nvPr>
        </p:nvSpPr>
        <p:spPr/>
        <p:txBody>
          <a:bodyPr>
            <a:normAutofit fontScale="92500" lnSpcReduction="20000"/>
          </a:bodyPr>
          <a:lstStyle/>
          <a:p>
            <a:r>
              <a:rPr lang="en-US" dirty="0"/>
              <a:t>NGC engineering internship Sandia National Laboratories (Current)</a:t>
            </a:r>
          </a:p>
          <a:p>
            <a:r>
              <a:rPr lang="en-US" dirty="0"/>
              <a:t>GNC engineering Internship at Blue Origin (2023 Fall)</a:t>
            </a:r>
          </a:p>
          <a:p>
            <a:r>
              <a:rPr lang="en-US" dirty="0"/>
              <a:t>Mechanical Engineering Internship at Samsung Austin Semiconductors (2022 Summer)</a:t>
            </a:r>
          </a:p>
          <a:p>
            <a:r>
              <a:rPr lang="en-US" dirty="0"/>
              <a:t>Co-op at Trane Technologies (2021 Summer and Fall)</a:t>
            </a:r>
          </a:p>
          <a:p>
            <a:r>
              <a:rPr lang="en-US" dirty="0"/>
              <a:t>Mandatory Korean Military service (2018-2020)</a:t>
            </a:r>
          </a:p>
          <a:p>
            <a:endParaRPr lang="en-US" dirty="0"/>
          </a:p>
          <a:p>
            <a:endParaRPr lang="en-US" dirty="0"/>
          </a:p>
        </p:txBody>
      </p:sp>
      <p:sp>
        <p:nvSpPr>
          <p:cNvPr id="5" name="Content Placeholder 4">
            <a:extLst>
              <a:ext uri="{FF2B5EF4-FFF2-40B4-BE49-F238E27FC236}">
                <a16:creationId xmlns:a16="http://schemas.microsoft.com/office/drawing/2014/main" id="{7FB2F023-FDDB-5E7E-67E1-1CFB2CFEBA79}"/>
              </a:ext>
            </a:extLst>
          </p:cNvPr>
          <p:cNvSpPr>
            <a:spLocks noGrp="1"/>
          </p:cNvSpPr>
          <p:nvPr>
            <p:ph sz="half" idx="2"/>
          </p:nvPr>
        </p:nvSpPr>
        <p:spPr/>
        <p:txBody>
          <a:bodyPr>
            <a:normAutofit fontScale="92500" lnSpcReduction="20000"/>
          </a:bodyPr>
          <a:lstStyle/>
          <a:p>
            <a:r>
              <a:rPr lang="en-US" dirty="0"/>
              <a:t>Study emphasis on Dynamics Systems and Control</a:t>
            </a:r>
          </a:p>
          <a:p>
            <a:r>
              <a:rPr lang="en-US" dirty="0"/>
              <a:t>Master coursework in Controls engineering and aerospace</a:t>
            </a:r>
          </a:p>
        </p:txBody>
      </p:sp>
    </p:spTree>
    <p:extLst>
      <p:ext uri="{BB962C8B-B14F-4D97-AF65-F5344CB8AC3E}">
        <p14:creationId xmlns:p14="http://schemas.microsoft.com/office/powerpoint/2010/main" val="3788789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70799-3D5D-3ABA-BE53-0F85C6D16C9D}"/>
              </a:ext>
            </a:extLst>
          </p:cNvPr>
          <p:cNvSpPr>
            <a:spLocks noGrp="1"/>
          </p:cNvSpPr>
          <p:nvPr>
            <p:ph type="title"/>
          </p:nvPr>
        </p:nvSpPr>
        <p:spPr/>
        <p:txBody>
          <a:bodyPr/>
          <a:lstStyle/>
          <a:p>
            <a:r>
              <a:rPr lang="en-US" dirty="0"/>
              <a:t>Why Blue Origin?</a:t>
            </a:r>
          </a:p>
        </p:txBody>
      </p:sp>
      <p:sp>
        <p:nvSpPr>
          <p:cNvPr id="3" name="Content Placeholder 2">
            <a:extLst>
              <a:ext uri="{FF2B5EF4-FFF2-40B4-BE49-F238E27FC236}">
                <a16:creationId xmlns:a16="http://schemas.microsoft.com/office/drawing/2014/main" id="{2413C828-6026-F2EE-062B-BD31DF00002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818776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ACEDB-8592-BBE5-08E1-D8190DF7CF47}"/>
              </a:ext>
            </a:extLst>
          </p:cNvPr>
          <p:cNvSpPr>
            <a:spLocks noGrp="1"/>
          </p:cNvSpPr>
          <p:nvPr>
            <p:ph type="ctrTitle"/>
          </p:nvPr>
        </p:nvSpPr>
        <p:spPr/>
        <p:txBody>
          <a:bodyPr/>
          <a:lstStyle/>
          <a:p>
            <a:r>
              <a:rPr lang="en-US" dirty="0"/>
              <a:t>Projects</a:t>
            </a:r>
          </a:p>
        </p:txBody>
      </p:sp>
      <p:sp>
        <p:nvSpPr>
          <p:cNvPr id="3" name="Subtitle 2">
            <a:extLst>
              <a:ext uri="{FF2B5EF4-FFF2-40B4-BE49-F238E27FC236}">
                <a16:creationId xmlns:a16="http://schemas.microsoft.com/office/drawing/2014/main" id="{F7DABB52-2B62-2302-37DC-A933A32A966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68211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2449-F659-6687-3FA7-B4FFF6482B84}"/>
              </a:ext>
            </a:extLst>
          </p:cNvPr>
          <p:cNvSpPr>
            <a:spLocks noGrp="1"/>
          </p:cNvSpPr>
          <p:nvPr>
            <p:ph type="title"/>
          </p:nvPr>
        </p:nvSpPr>
        <p:spPr/>
        <p:txBody>
          <a:bodyPr/>
          <a:lstStyle/>
          <a:p>
            <a:r>
              <a:rPr lang="en-US"/>
              <a:t>Aerial Robotics (Drone)</a:t>
            </a:r>
            <a:endParaRPr lang="en-US" dirty="0"/>
          </a:p>
        </p:txBody>
      </p:sp>
      <p:sp>
        <p:nvSpPr>
          <p:cNvPr id="3" name="Content Placeholder 2">
            <a:extLst>
              <a:ext uri="{FF2B5EF4-FFF2-40B4-BE49-F238E27FC236}">
                <a16:creationId xmlns:a16="http://schemas.microsoft.com/office/drawing/2014/main" id="{283F750E-2465-D07D-297A-D0C8FF89DDBB}"/>
              </a:ext>
            </a:extLst>
          </p:cNvPr>
          <p:cNvSpPr>
            <a:spLocks noGrp="1"/>
          </p:cNvSpPr>
          <p:nvPr>
            <p:ph idx="1"/>
          </p:nvPr>
        </p:nvSpPr>
        <p:spPr>
          <a:xfrm>
            <a:off x="838200" y="1825625"/>
            <a:ext cx="6819954" cy="4218714"/>
          </a:xfrm>
        </p:spPr>
        <p:txBody>
          <a:bodyPr>
            <a:normAutofit fontScale="85000" lnSpcReduction="20000"/>
          </a:bodyPr>
          <a:lstStyle/>
          <a:p>
            <a:r>
              <a:rPr lang="en-US" dirty="0"/>
              <a:t>2024 Spring (Last Semester)</a:t>
            </a:r>
          </a:p>
          <a:p>
            <a:r>
              <a:rPr lang="en-US" dirty="0"/>
              <a:t>Team Competition</a:t>
            </a:r>
          </a:p>
          <a:p>
            <a:pPr lvl="1"/>
            <a:r>
              <a:rPr lang="en-US" dirty="0"/>
              <a:t>Team: Three people</a:t>
            </a:r>
          </a:p>
          <a:p>
            <a:pPr lvl="1"/>
            <a:r>
              <a:rPr lang="en-US" dirty="0"/>
              <a:t>Goal: </a:t>
            </a:r>
          </a:p>
          <a:p>
            <a:pPr lvl="2"/>
            <a:r>
              <a:rPr lang="en-US" dirty="0"/>
              <a:t>Create an algorithm to find the fastest routes to the targets</a:t>
            </a:r>
          </a:p>
          <a:p>
            <a:pPr lvl="2"/>
            <a:r>
              <a:rPr lang="en-US" dirty="0"/>
              <a:t>Targets were ballons in a field</a:t>
            </a:r>
          </a:p>
          <a:p>
            <a:pPr lvl="2"/>
            <a:r>
              <a:rPr lang="en-US" dirty="0"/>
              <a:t>Overcome obstacles</a:t>
            </a:r>
          </a:p>
          <a:p>
            <a:pPr lvl="2"/>
            <a:r>
              <a:rPr lang="en-US" dirty="0"/>
              <a:t>The algorithm should work both in simulation and real-life</a:t>
            </a:r>
          </a:p>
          <a:p>
            <a:pPr lvl="1"/>
            <a:r>
              <a:rPr lang="en-US" dirty="0"/>
              <a:t>Each Team were timed on how fast it pops two ballons from a designated starting point and returns to another designated end point.</a:t>
            </a:r>
          </a:p>
          <a:p>
            <a:r>
              <a:rPr lang="en-US" dirty="0"/>
              <a:t>One of the two teams that successfully flew the drone</a:t>
            </a:r>
          </a:p>
          <a:p>
            <a:r>
              <a:rPr lang="en-US" dirty="0"/>
              <a:t>2</a:t>
            </a:r>
            <a:r>
              <a:rPr lang="en-US" baseline="30000" dirty="0"/>
              <a:t>nd</a:t>
            </a:r>
            <a:r>
              <a:rPr lang="en-US" dirty="0"/>
              <a:t> Place in class</a:t>
            </a:r>
          </a:p>
          <a:p>
            <a:pPr lvl="1"/>
            <a:endParaRPr lang="en-US" dirty="0"/>
          </a:p>
          <a:p>
            <a:pPr lvl="1"/>
            <a:endParaRPr lang="en-US" dirty="0"/>
          </a:p>
          <a:p>
            <a:endParaRPr lang="en-US" dirty="0"/>
          </a:p>
        </p:txBody>
      </p:sp>
      <p:pic>
        <p:nvPicPr>
          <p:cNvPr id="1026" name="Picture 2">
            <a:extLst>
              <a:ext uri="{FF2B5EF4-FFF2-40B4-BE49-F238E27FC236}">
                <a16:creationId xmlns:a16="http://schemas.microsoft.com/office/drawing/2014/main" id="{0BDF88A5-6310-5C48-AE60-6514AF5C12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154" y="704742"/>
            <a:ext cx="2811823" cy="21077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D9DC161-682D-5148-159F-FBE5B2DD3EA0}"/>
              </a:ext>
            </a:extLst>
          </p:cNvPr>
          <p:cNvPicPr>
            <a:picLocks noChangeAspect="1"/>
          </p:cNvPicPr>
          <p:nvPr/>
        </p:nvPicPr>
        <p:blipFill>
          <a:blip r:embed="rId4"/>
          <a:stretch>
            <a:fillRect/>
          </a:stretch>
        </p:blipFill>
        <p:spPr>
          <a:xfrm>
            <a:off x="8541977" y="3440303"/>
            <a:ext cx="2811823" cy="2108867"/>
          </a:xfrm>
          <a:prstGeom prst="rect">
            <a:avLst/>
          </a:prstGeom>
        </p:spPr>
      </p:pic>
      <p:sp>
        <p:nvSpPr>
          <p:cNvPr id="6" name="TextBox 5">
            <a:extLst>
              <a:ext uri="{FF2B5EF4-FFF2-40B4-BE49-F238E27FC236}">
                <a16:creationId xmlns:a16="http://schemas.microsoft.com/office/drawing/2014/main" id="{4D5A8AEA-5A3C-BABC-C4E5-9FC68AC38DFB}"/>
              </a:ext>
            </a:extLst>
          </p:cNvPr>
          <p:cNvSpPr txBox="1"/>
          <p:nvPr/>
        </p:nvSpPr>
        <p:spPr>
          <a:xfrm>
            <a:off x="7966128" y="2812511"/>
            <a:ext cx="2836190" cy="430887"/>
          </a:xfrm>
          <a:prstGeom prst="rect">
            <a:avLst/>
          </a:prstGeom>
          <a:noFill/>
        </p:spPr>
        <p:txBody>
          <a:bodyPr wrap="square" rtlCol="0">
            <a:spAutoFit/>
          </a:bodyPr>
          <a:lstStyle/>
          <a:p>
            <a:r>
              <a:rPr lang="en-US" sz="1100" dirty="0"/>
              <a:t>Source: ASE 497W Todd E. Humphreys; University of Texas at Austin</a:t>
            </a:r>
          </a:p>
        </p:txBody>
      </p:sp>
    </p:spTree>
    <p:extLst>
      <p:ext uri="{BB962C8B-B14F-4D97-AF65-F5344CB8AC3E}">
        <p14:creationId xmlns:p14="http://schemas.microsoft.com/office/powerpoint/2010/main" val="19002264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F97A6-D47F-5733-F498-A41E5C01C0DD}"/>
              </a:ext>
            </a:extLst>
          </p:cNvPr>
          <p:cNvSpPr>
            <a:spLocks noGrp="1"/>
          </p:cNvSpPr>
          <p:nvPr>
            <p:ph type="title"/>
          </p:nvPr>
        </p:nvSpPr>
        <p:spPr/>
        <p:txBody>
          <a:bodyPr/>
          <a:lstStyle/>
          <a:p>
            <a:endParaRPr lang="en-US"/>
          </a:p>
        </p:txBody>
      </p:sp>
      <p:pic>
        <p:nvPicPr>
          <p:cNvPr id="4" name="drone">
            <a:hlinkClick r:id="" action="ppaction://media"/>
            <a:extLst>
              <a:ext uri="{FF2B5EF4-FFF2-40B4-BE49-F238E27FC236}">
                <a16:creationId xmlns:a16="http://schemas.microsoft.com/office/drawing/2014/main" id="{E910AA5D-A729-6ABA-A807-F04E7B9C2F3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01632" y="277065"/>
            <a:ext cx="11188736" cy="6303870"/>
          </a:xfrm>
        </p:spPr>
      </p:pic>
    </p:spTree>
    <p:extLst>
      <p:ext uri="{BB962C8B-B14F-4D97-AF65-F5344CB8AC3E}">
        <p14:creationId xmlns:p14="http://schemas.microsoft.com/office/powerpoint/2010/main" val="426470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76EA0-935E-F08A-CF24-50F8CF425B4F}"/>
              </a:ext>
            </a:extLst>
          </p:cNvPr>
          <p:cNvSpPr>
            <a:spLocks noGrp="1"/>
          </p:cNvSpPr>
          <p:nvPr>
            <p:ph type="title"/>
          </p:nvPr>
        </p:nvSpPr>
        <p:spPr/>
        <p:txBody>
          <a:bodyPr/>
          <a:lstStyle/>
          <a:p>
            <a:r>
              <a:rPr lang="en-US" dirty="0"/>
              <a:t>Aerial Robotics (Drone)</a:t>
            </a:r>
            <a:br>
              <a:rPr lang="en-US" dirty="0"/>
            </a:br>
            <a:r>
              <a:rPr lang="en-US" sz="2800" dirty="0"/>
              <a:t>Quadrotor Dynamics</a:t>
            </a:r>
            <a:endParaRPr lang="en-US" dirty="0"/>
          </a:p>
        </p:txBody>
      </p:sp>
      <p:pic>
        <p:nvPicPr>
          <p:cNvPr id="10" name="Content Placeholder 9" descr="Text, schematic&#10;&#10;Description automatically generated">
            <a:extLst>
              <a:ext uri="{FF2B5EF4-FFF2-40B4-BE49-F238E27FC236}">
                <a16:creationId xmlns:a16="http://schemas.microsoft.com/office/drawing/2014/main" id="{CF3D7D31-1F98-3964-70F9-D04E9BBE12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85283" y="1905501"/>
            <a:ext cx="9021434" cy="4191585"/>
          </a:xfrm>
        </p:spPr>
      </p:pic>
      <p:pic>
        <p:nvPicPr>
          <p:cNvPr id="14" name="Picture 13" descr="A picture containing text, clock, antenna&#10;&#10;Description automatically generated">
            <a:extLst>
              <a:ext uri="{FF2B5EF4-FFF2-40B4-BE49-F238E27FC236}">
                <a16:creationId xmlns:a16="http://schemas.microsoft.com/office/drawing/2014/main" id="{284A4DA2-D5D5-2382-DD11-C42B36DB8246}"/>
              </a:ext>
            </a:extLst>
          </p:cNvPr>
          <p:cNvPicPr>
            <a:picLocks noChangeAspect="1"/>
          </p:cNvPicPr>
          <p:nvPr/>
        </p:nvPicPr>
        <p:blipFill rotWithShape="1">
          <a:blip r:embed="rId4">
            <a:extLst>
              <a:ext uri="{28A0092B-C50C-407E-A947-70E740481C1C}">
                <a14:useLocalDpi xmlns:a14="http://schemas.microsoft.com/office/drawing/2010/main" val="0"/>
              </a:ext>
            </a:extLst>
          </a:blip>
          <a:srcRect l="21975" t="-3389" r="60421" b="1090"/>
          <a:stretch/>
        </p:blipFill>
        <p:spPr>
          <a:xfrm>
            <a:off x="10355451" y="2902744"/>
            <a:ext cx="898901" cy="1052511"/>
          </a:xfrm>
          <a:prstGeom prst="rect">
            <a:avLst/>
          </a:prstGeom>
        </p:spPr>
      </p:pic>
      <p:sp>
        <p:nvSpPr>
          <p:cNvPr id="16" name="TextBox 15">
            <a:extLst>
              <a:ext uri="{FF2B5EF4-FFF2-40B4-BE49-F238E27FC236}">
                <a16:creationId xmlns:a16="http://schemas.microsoft.com/office/drawing/2014/main" id="{AD48C1C8-09C7-D295-9116-CA24BA7FEB1C}"/>
              </a:ext>
            </a:extLst>
          </p:cNvPr>
          <p:cNvSpPr txBox="1"/>
          <p:nvPr/>
        </p:nvSpPr>
        <p:spPr>
          <a:xfrm>
            <a:off x="6431796" y="2192451"/>
            <a:ext cx="1239864" cy="369332"/>
          </a:xfrm>
          <a:prstGeom prst="rect">
            <a:avLst/>
          </a:prstGeom>
          <a:noFill/>
        </p:spPr>
        <p:txBody>
          <a:bodyPr wrap="square" rtlCol="0">
            <a:spAutoFit/>
          </a:bodyPr>
          <a:lstStyle/>
          <a:p>
            <a:pPr algn="ctr"/>
            <a:r>
              <a:rPr lang="en-US" dirty="0">
                <a:solidFill>
                  <a:srgbClr val="FF0000"/>
                </a:solidFill>
              </a:rPr>
              <a:t>Gravity</a:t>
            </a:r>
          </a:p>
        </p:txBody>
      </p:sp>
      <p:sp>
        <p:nvSpPr>
          <p:cNvPr id="17" name="TextBox 16">
            <a:extLst>
              <a:ext uri="{FF2B5EF4-FFF2-40B4-BE49-F238E27FC236}">
                <a16:creationId xmlns:a16="http://schemas.microsoft.com/office/drawing/2014/main" id="{5C9050C1-1F12-D94D-AE19-52DC69BA19A4}"/>
              </a:ext>
            </a:extLst>
          </p:cNvPr>
          <p:cNvSpPr txBox="1"/>
          <p:nvPr/>
        </p:nvSpPr>
        <p:spPr>
          <a:xfrm>
            <a:off x="7963545" y="2053951"/>
            <a:ext cx="1877878" cy="646331"/>
          </a:xfrm>
          <a:prstGeom prst="rect">
            <a:avLst/>
          </a:prstGeom>
          <a:noFill/>
        </p:spPr>
        <p:txBody>
          <a:bodyPr wrap="square" rtlCol="0">
            <a:spAutoFit/>
          </a:bodyPr>
          <a:lstStyle/>
          <a:p>
            <a:pPr algn="ctr"/>
            <a:r>
              <a:rPr lang="en-US" dirty="0">
                <a:solidFill>
                  <a:srgbClr val="FF0000"/>
                </a:solidFill>
              </a:rPr>
              <a:t>Force from the Fan</a:t>
            </a:r>
          </a:p>
        </p:txBody>
      </p:sp>
      <p:sp>
        <p:nvSpPr>
          <p:cNvPr id="18" name="TextBox 17">
            <a:extLst>
              <a:ext uri="{FF2B5EF4-FFF2-40B4-BE49-F238E27FC236}">
                <a16:creationId xmlns:a16="http://schemas.microsoft.com/office/drawing/2014/main" id="{877F4DB0-EBFD-959E-7FDB-D5A04B31918F}"/>
              </a:ext>
            </a:extLst>
          </p:cNvPr>
          <p:cNvSpPr txBox="1"/>
          <p:nvPr/>
        </p:nvSpPr>
        <p:spPr>
          <a:xfrm>
            <a:off x="9111486" y="1474929"/>
            <a:ext cx="1877878" cy="369332"/>
          </a:xfrm>
          <a:prstGeom prst="rect">
            <a:avLst/>
          </a:prstGeom>
          <a:noFill/>
        </p:spPr>
        <p:txBody>
          <a:bodyPr wrap="square" rtlCol="0">
            <a:spAutoFit/>
          </a:bodyPr>
          <a:lstStyle/>
          <a:p>
            <a:pPr algn="ctr"/>
            <a:r>
              <a:rPr lang="en-US" dirty="0">
                <a:solidFill>
                  <a:srgbClr val="FF0000"/>
                </a:solidFill>
              </a:rPr>
              <a:t>Disturbance</a:t>
            </a:r>
          </a:p>
        </p:txBody>
      </p:sp>
      <p:sp>
        <p:nvSpPr>
          <p:cNvPr id="19" name="TextBox 18">
            <a:extLst>
              <a:ext uri="{FF2B5EF4-FFF2-40B4-BE49-F238E27FC236}">
                <a16:creationId xmlns:a16="http://schemas.microsoft.com/office/drawing/2014/main" id="{27153E04-1275-83C9-EF0F-6885FB31496B}"/>
              </a:ext>
            </a:extLst>
          </p:cNvPr>
          <p:cNvSpPr txBox="1"/>
          <p:nvPr/>
        </p:nvSpPr>
        <p:spPr>
          <a:xfrm>
            <a:off x="10133308" y="2192450"/>
            <a:ext cx="1877878" cy="369332"/>
          </a:xfrm>
          <a:prstGeom prst="rect">
            <a:avLst/>
          </a:prstGeom>
          <a:noFill/>
        </p:spPr>
        <p:txBody>
          <a:bodyPr wrap="square" rtlCol="0">
            <a:spAutoFit/>
          </a:bodyPr>
          <a:lstStyle/>
          <a:p>
            <a:pPr algn="ctr"/>
            <a:r>
              <a:rPr lang="en-US" dirty="0">
                <a:solidFill>
                  <a:srgbClr val="FF0000"/>
                </a:solidFill>
              </a:rPr>
              <a:t>Wind Resistance</a:t>
            </a:r>
          </a:p>
        </p:txBody>
      </p:sp>
      <p:pic>
        <p:nvPicPr>
          <p:cNvPr id="21" name="Graphic 20" descr="Arrow: Straight with solid fill">
            <a:extLst>
              <a:ext uri="{FF2B5EF4-FFF2-40B4-BE49-F238E27FC236}">
                <a16:creationId xmlns:a16="http://schemas.microsoft.com/office/drawing/2014/main" id="{1FB1AB69-6888-139A-6A90-C5BA0AAEAB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10870084" y="2526546"/>
            <a:ext cx="347472" cy="347472"/>
          </a:xfrm>
          <a:prstGeom prst="rect">
            <a:avLst/>
          </a:prstGeom>
        </p:spPr>
      </p:pic>
      <p:pic>
        <p:nvPicPr>
          <p:cNvPr id="22" name="Graphic 21" descr="Arrow: Straight with solid fill">
            <a:extLst>
              <a:ext uri="{FF2B5EF4-FFF2-40B4-BE49-F238E27FC236}">
                <a16:creationId xmlns:a16="http://schemas.microsoft.com/office/drawing/2014/main" id="{D7A48E37-FADC-3A58-1B5B-3E2EB7DCF79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8742354" y="2587786"/>
            <a:ext cx="347472" cy="347472"/>
          </a:xfrm>
          <a:prstGeom prst="rect">
            <a:avLst/>
          </a:prstGeom>
        </p:spPr>
      </p:pic>
      <p:pic>
        <p:nvPicPr>
          <p:cNvPr id="24" name="Graphic 23" descr="Arrow: Straight with solid fill">
            <a:extLst>
              <a:ext uri="{FF2B5EF4-FFF2-40B4-BE49-F238E27FC236}">
                <a16:creationId xmlns:a16="http://schemas.microsoft.com/office/drawing/2014/main" id="{FC4BEE8D-3625-400F-9139-6BBC84E585D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6893488" y="2526546"/>
            <a:ext cx="347472" cy="347472"/>
          </a:xfrm>
          <a:prstGeom prst="rect">
            <a:avLst/>
          </a:prstGeom>
        </p:spPr>
      </p:pic>
      <p:pic>
        <p:nvPicPr>
          <p:cNvPr id="25" name="Graphic 24" descr="Arrow: Straight with solid fill">
            <a:extLst>
              <a:ext uri="{FF2B5EF4-FFF2-40B4-BE49-F238E27FC236}">
                <a16:creationId xmlns:a16="http://schemas.microsoft.com/office/drawing/2014/main" id="{77E6E196-02FC-A9DC-9905-0BBCBD2122A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9366345" y="2238616"/>
            <a:ext cx="1264733" cy="646331"/>
          </a:xfrm>
          <a:prstGeom prst="rect">
            <a:avLst/>
          </a:prstGeom>
        </p:spPr>
      </p:pic>
      <p:sp>
        <p:nvSpPr>
          <p:cNvPr id="26" name="TextBox 25">
            <a:extLst>
              <a:ext uri="{FF2B5EF4-FFF2-40B4-BE49-F238E27FC236}">
                <a16:creationId xmlns:a16="http://schemas.microsoft.com/office/drawing/2014/main" id="{A48CDDF3-A0B2-916D-A593-B9406A56311F}"/>
              </a:ext>
            </a:extLst>
          </p:cNvPr>
          <p:cNvSpPr txBox="1"/>
          <p:nvPr/>
        </p:nvSpPr>
        <p:spPr>
          <a:xfrm>
            <a:off x="7434019" y="5283707"/>
            <a:ext cx="1877878" cy="923330"/>
          </a:xfrm>
          <a:prstGeom prst="rect">
            <a:avLst/>
          </a:prstGeom>
          <a:noFill/>
        </p:spPr>
        <p:txBody>
          <a:bodyPr wrap="square" rtlCol="0">
            <a:spAutoFit/>
          </a:bodyPr>
          <a:lstStyle/>
          <a:p>
            <a:pPr algn="ctr"/>
            <a:r>
              <a:rPr lang="en-US" dirty="0">
                <a:solidFill>
                  <a:srgbClr val="FF0000"/>
                </a:solidFill>
              </a:rPr>
              <a:t>Torque from propeller acting against the air </a:t>
            </a:r>
          </a:p>
        </p:txBody>
      </p:sp>
      <p:sp>
        <p:nvSpPr>
          <p:cNvPr id="27" name="TextBox 26">
            <a:extLst>
              <a:ext uri="{FF2B5EF4-FFF2-40B4-BE49-F238E27FC236}">
                <a16:creationId xmlns:a16="http://schemas.microsoft.com/office/drawing/2014/main" id="{93088BEA-C953-990A-3901-C8FE0D56750D}"/>
              </a:ext>
            </a:extLst>
          </p:cNvPr>
          <p:cNvSpPr txBox="1"/>
          <p:nvPr/>
        </p:nvSpPr>
        <p:spPr>
          <a:xfrm>
            <a:off x="9383589" y="5388569"/>
            <a:ext cx="1877878" cy="646331"/>
          </a:xfrm>
          <a:prstGeom prst="rect">
            <a:avLst/>
          </a:prstGeom>
          <a:noFill/>
        </p:spPr>
        <p:txBody>
          <a:bodyPr wrap="square" rtlCol="0">
            <a:spAutoFit/>
          </a:bodyPr>
          <a:lstStyle/>
          <a:p>
            <a:pPr algn="ctr"/>
            <a:r>
              <a:rPr lang="en-US" dirty="0">
                <a:solidFill>
                  <a:srgbClr val="FF0000"/>
                </a:solidFill>
              </a:rPr>
              <a:t>Torque from upward thrust</a:t>
            </a:r>
          </a:p>
        </p:txBody>
      </p:sp>
      <p:pic>
        <p:nvPicPr>
          <p:cNvPr id="28" name="Graphic 27" descr="Arrow: Straight with solid fill">
            <a:extLst>
              <a:ext uri="{FF2B5EF4-FFF2-40B4-BE49-F238E27FC236}">
                <a16:creationId xmlns:a16="http://schemas.microsoft.com/office/drawing/2014/main" id="{7A75570B-B7EB-ABC4-5BB1-E162112E0D8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5400000">
            <a:off x="8199222" y="5041097"/>
            <a:ext cx="347472" cy="347472"/>
          </a:xfrm>
          <a:prstGeom prst="rect">
            <a:avLst/>
          </a:prstGeom>
        </p:spPr>
      </p:pic>
      <p:pic>
        <p:nvPicPr>
          <p:cNvPr id="29" name="Graphic 28" descr="Arrow: Straight with solid fill">
            <a:extLst>
              <a:ext uri="{FF2B5EF4-FFF2-40B4-BE49-F238E27FC236}">
                <a16:creationId xmlns:a16="http://schemas.microsoft.com/office/drawing/2014/main" id="{0B3A46EF-96BE-0C0D-CE41-354D5A78D66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4456558">
            <a:off x="9366318" y="5088552"/>
            <a:ext cx="538795" cy="538795"/>
          </a:xfrm>
          <a:prstGeom prst="rect">
            <a:avLst/>
          </a:prstGeom>
        </p:spPr>
      </p:pic>
    </p:spTree>
    <p:extLst>
      <p:ext uri="{BB962C8B-B14F-4D97-AF65-F5344CB8AC3E}">
        <p14:creationId xmlns:p14="http://schemas.microsoft.com/office/powerpoint/2010/main" val="3542243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00092-A672-E66F-0B64-95339360D7DC}"/>
              </a:ext>
            </a:extLst>
          </p:cNvPr>
          <p:cNvSpPr>
            <a:spLocks noGrp="1"/>
          </p:cNvSpPr>
          <p:nvPr>
            <p:ph type="title"/>
          </p:nvPr>
        </p:nvSpPr>
        <p:spPr/>
        <p:txBody>
          <a:bodyPr/>
          <a:lstStyle/>
          <a:p>
            <a:r>
              <a:rPr lang="en-US" dirty="0"/>
              <a:t>Aerial Robotics (Drone)</a:t>
            </a:r>
            <a:br>
              <a:rPr lang="en-US" dirty="0"/>
            </a:br>
            <a:r>
              <a:rPr lang="en-US" sz="2800" dirty="0"/>
              <a:t>PD controller</a:t>
            </a:r>
            <a:endParaRPr lang="en-US" dirty="0"/>
          </a:p>
        </p:txBody>
      </p:sp>
      <p:pic>
        <p:nvPicPr>
          <p:cNvPr id="5" name="Content Placeholder 4" descr="A picture containing text&#10;&#10;Description automatically generated">
            <a:extLst>
              <a:ext uri="{FF2B5EF4-FFF2-40B4-BE49-F238E27FC236}">
                <a16:creationId xmlns:a16="http://schemas.microsoft.com/office/drawing/2014/main" id="{949E1DBF-F869-8C53-8B2A-53731FDCB2A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5309" y="2624739"/>
            <a:ext cx="8821381" cy="2753109"/>
          </a:xfrm>
        </p:spPr>
      </p:pic>
      <p:sp>
        <p:nvSpPr>
          <p:cNvPr id="6" name="TextBox 5">
            <a:extLst>
              <a:ext uri="{FF2B5EF4-FFF2-40B4-BE49-F238E27FC236}">
                <a16:creationId xmlns:a16="http://schemas.microsoft.com/office/drawing/2014/main" id="{5BFD79F1-0FD4-6B65-2CF6-7BCFDF01B43E}"/>
              </a:ext>
            </a:extLst>
          </p:cNvPr>
          <p:cNvSpPr txBox="1"/>
          <p:nvPr/>
        </p:nvSpPr>
        <p:spPr>
          <a:xfrm>
            <a:off x="8152108" y="5377848"/>
            <a:ext cx="2836190" cy="430887"/>
          </a:xfrm>
          <a:prstGeom prst="rect">
            <a:avLst/>
          </a:prstGeom>
          <a:noFill/>
        </p:spPr>
        <p:txBody>
          <a:bodyPr wrap="square" rtlCol="0">
            <a:spAutoFit/>
          </a:bodyPr>
          <a:lstStyle/>
          <a:p>
            <a:r>
              <a:rPr lang="en-US" sz="1100" dirty="0"/>
              <a:t>Source: ASE 497W Todd E. Humphreys; University of Texas at Austin</a:t>
            </a:r>
          </a:p>
        </p:txBody>
      </p:sp>
      <p:sp>
        <p:nvSpPr>
          <p:cNvPr id="7" name="Rectangle 6">
            <a:extLst>
              <a:ext uri="{FF2B5EF4-FFF2-40B4-BE49-F238E27FC236}">
                <a16:creationId xmlns:a16="http://schemas.microsoft.com/office/drawing/2014/main" id="{3E22DE23-FAED-6EBD-A18E-38DA23832EA7}"/>
              </a:ext>
            </a:extLst>
          </p:cNvPr>
          <p:cNvSpPr/>
          <p:nvPr/>
        </p:nvSpPr>
        <p:spPr>
          <a:xfrm>
            <a:off x="7361696" y="2743200"/>
            <a:ext cx="1844298" cy="1270861"/>
          </a:xfrm>
          <a:prstGeom prst="rect">
            <a:avLst/>
          </a:prstGeom>
          <a:noFill/>
          <a:ln w="28575">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F637E54-5DFA-3F68-B692-E13D29BC5B60}"/>
              </a:ext>
            </a:extLst>
          </p:cNvPr>
          <p:cNvSpPr txBox="1"/>
          <p:nvPr/>
        </p:nvSpPr>
        <p:spPr>
          <a:xfrm>
            <a:off x="7386905" y="1925874"/>
            <a:ext cx="1877878" cy="369332"/>
          </a:xfrm>
          <a:prstGeom prst="rect">
            <a:avLst/>
          </a:prstGeom>
          <a:noFill/>
        </p:spPr>
        <p:txBody>
          <a:bodyPr wrap="square" rtlCol="0">
            <a:spAutoFit/>
          </a:bodyPr>
          <a:lstStyle/>
          <a:p>
            <a:pPr algn="ctr"/>
            <a:r>
              <a:rPr lang="en-US" dirty="0">
                <a:solidFill>
                  <a:srgbClr val="FF0000"/>
                </a:solidFill>
              </a:rPr>
              <a:t>Plant</a:t>
            </a:r>
          </a:p>
        </p:txBody>
      </p:sp>
      <p:pic>
        <p:nvPicPr>
          <p:cNvPr id="9" name="Graphic 8" descr="Arrow: Straight with solid fill">
            <a:extLst>
              <a:ext uri="{FF2B5EF4-FFF2-40B4-BE49-F238E27FC236}">
                <a16:creationId xmlns:a16="http://schemas.microsoft.com/office/drawing/2014/main" id="{CF6A12F3-44B9-DCB8-CCA9-2D929B21EA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8152108" y="2312313"/>
            <a:ext cx="347472" cy="347472"/>
          </a:xfrm>
          <a:prstGeom prst="rect">
            <a:avLst/>
          </a:prstGeom>
        </p:spPr>
      </p:pic>
      <p:sp>
        <p:nvSpPr>
          <p:cNvPr id="10" name="TextBox 9">
            <a:extLst>
              <a:ext uri="{FF2B5EF4-FFF2-40B4-BE49-F238E27FC236}">
                <a16:creationId xmlns:a16="http://schemas.microsoft.com/office/drawing/2014/main" id="{98FCB137-23D3-18C1-3011-58B7A94974B5}"/>
              </a:ext>
            </a:extLst>
          </p:cNvPr>
          <p:cNvSpPr txBox="1"/>
          <p:nvPr/>
        </p:nvSpPr>
        <p:spPr>
          <a:xfrm>
            <a:off x="0" y="3237292"/>
            <a:ext cx="1877878" cy="1200329"/>
          </a:xfrm>
          <a:prstGeom prst="rect">
            <a:avLst/>
          </a:prstGeom>
          <a:noFill/>
        </p:spPr>
        <p:txBody>
          <a:bodyPr wrap="square" rtlCol="0">
            <a:spAutoFit/>
          </a:bodyPr>
          <a:lstStyle/>
          <a:p>
            <a:pPr algn="ctr"/>
            <a:r>
              <a:rPr lang="en-US" dirty="0">
                <a:solidFill>
                  <a:srgbClr val="FF0000"/>
                </a:solidFill>
              </a:rPr>
              <a:t>Reference or desired states are denoted with a star</a:t>
            </a:r>
          </a:p>
        </p:txBody>
      </p:sp>
      <p:sp>
        <p:nvSpPr>
          <p:cNvPr id="11" name="TextBox 10">
            <a:extLst>
              <a:ext uri="{FF2B5EF4-FFF2-40B4-BE49-F238E27FC236}">
                <a16:creationId xmlns:a16="http://schemas.microsoft.com/office/drawing/2014/main" id="{17032D41-5672-F8E4-CD1A-079164D5ACCE}"/>
              </a:ext>
            </a:extLst>
          </p:cNvPr>
          <p:cNvSpPr txBox="1"/>
          <p:nvPr/>
        </p:nvSpPr>
        <p:spPr>
          <a:xfrm>
            <a:off x="4267120" y="1993057"/>
            <a:ext cx="1877878" cy="369332"/>
          </a:xfrm>
          <a:prstGeom prst="rect">
            <a:avLst/>
          </a:prstGeom>
          <a:noFill/>
        </p:spPr>
        <p:txBody>
          <a:bodyPr wrap="square" rtlCol="0">
            <a:spAutoFit/>
          </a:bodyPr>
          <a:lstStyle/>
          <a:p>
            <a:pPr algn="ctr"/>
            <a:r>
              <a:rPr lang="en-US" dirty="0">
                <a:solidFill>
                  <a:srgbClr val="FF0000"/>
                </a:solidFill>
              </a:rPr>
              <a:t>PD Controller</a:t>
            </a:r>
          </a:p>
        </p:txBody>
      </p:sp>
      <p:pic>
        <p:nvPicPr>
          <p:cNvPr id="12" name="Graphic 11" descr="Arrow: Straight with solid fill">
            <a:extLst>
              <a:ext uri="{FF2B5EF4-FFF2-40B4-BE49-F238E27FC236}">
                <a16:creationId xmlns:a16="http://schemas.microsoft.com/office/drawing/2014/main" id="{906B19C7-363C-030D-05FF-1A7F17B344F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8387170">
            <a:off x="4209649" y="2309854"/>
            <a:ext cx="557331" cy="557331"/>
          </a:xfrm>
          <a:prstGeom prst="rect">
            <a:avLst/>
          </a:prstGeom>
        </p:spPr>
      </p:pic>
      <p:pic>
        <p:nvPicPr>
          <p:cNvPr id="13" name="Graphic 12" descr="Arrow: Straight with solid fill">
            <a:extLst>
              <a:ext uri="{FF2B5EF4-FFF2-40B4-BE49-F238E27FC236}">
                <a16:creationId xmlns:a16="http://schemas.microsoft.com/office/drawing/2014/main" id="{9874F7C4-0E85-AB8E-5672-3C6E70CA8A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53299">
            <a:off x="4918776" y="2687750"/>
            <a:ext cx="1504025" cy="557331"/>
          </a:xfrm>
          <a:prstGeom prst="rect">
            <a:avLst/>
          </a:prstGeom>
        </p:spPr>
      </p:pic>
    </p:spTree>
    <p:extLst>
      <p:ext uri="{BB962C8B-B14F-4D97-AF65-F5344CB8AC3E}">
        <p14:creationId xmlns:p14="http://schemas.microsoft.com/office/powerpoint/2010/main" val="9689787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413</TotalTime>
  <Words>1162</Words>
  <Application>Microsoft Office PowerPoint</Application>
  <PresentationFormat>Widescreen</PresentationFormat>
  <Paragraphs>101</Paragraphs>
  <Slides>12</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Lato</vt:lpstr>
      <vt:lpstr>Office Theme</vt:lpstr>
      <vt:lpstr>Bonsuck Koo</vt:lpstr>
      <vt:lpstr>Introduction</vt:lpstr>
      <vt:lpstr>Experience overview</vt:lpstr>
      <vt:lpstr>Why Blue Origin?</vt:lpstr>
      <vt:lpstr>Projects</vt:lpstr>
      <vt:lpstr>Aerial Robotics (Drone)</vt:lpstr>
      <vt:lpstr>PowerPoint Presentation</vt:lpstr>
      <vt:lpstr>Aerial Robotics (Drone) Quadrotor Dynamics</vt:lpstr>
      <vt:lpstr>Aerial Robotics (Drone) PD controller</vt:lpstr>
      <vt:lpstr>Aerial Robotics (Drone) PD controller</vt:lpstr>
      <vt:lpstr>Aerial Robotics (Drone) PD controller</vt:lpstr>
      <vt:lpstr>Aerial Robotics (Drone) Sensor Modeling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Koo, Bonsuck</dc:creator>
  <cp:lastModifiedBy>Koo, Bonsuck</cp:lastModifiedBy>
  <cp:revision>44</cp:revision>
  <dcterms:created xsi:type="dcterms:W3CDTF">2024-07-16T01:20:25Z</dcterms:created>
  <dcterms:modified xsi:type="dcterms:W3CDTF">2024-07-18T02:25:28Z</dcterms:modified>
</cp:coreProperties>
</file>

<file path=docProps/thumbnail.jpeg>
</file>